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238" r:id="rId3"/>
    <p:sldId id="1239" r:id="rId4"/>
    <p:sldId id="1242" r:id="rId5"/>
    <p:sldId id="1243" r:id="rId6"/>
    <p:sldId id="1277" r:id="rId7"/>
    <p:sldId id="1244" r:id="rId8"/>
    <p:sldId id="1252" r:id="rId9"/>
    <p:sldId id="1251" r:id="rId10"/>
    <p:sldId id="1278" r:id="rId11"/>
    <p:sldId id="1279" r:id="rId12"/>
    <p:sldId id="1250" r:id="rId13"/>
    <p:sldId id="1280" r:id="rId14"/>
    <p:sldId id="128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20.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原子结构和波粒二象性</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原子的核式结构模型</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9E14E6C8-721E-5733-E6F6-EEE17B807DEE}"/>
                  </a:ext>
                </a:extLst>
              </p:cNvPr>
              <p:cNvSpPr>
                <a:spLocks noGrp="1"/>
              </p:cNvSpPr>
              <p:nvPr>
                <p:ph idx="1"/>
              </p:nvPr>
            </p:nvSpPr>
            <p:spPr>
              <a:xfrm>
                <a:off x="360854" y="746120"/>
                <a:ext cx="11485848" cy="471244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电子比荷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或电荷量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的测定方法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让电子通过正交的电磁场（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），使其做直线运动，根据二力平衡，即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）得到电子的运动速度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在其他条件不变的情况下，撤去电场，保留磁场，让电子在磁场中运动，由洛伦兹力提供向心力，则有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，根据电子运动的轨迹，由几何知识求出其轨迹半径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，得比荷</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9E14E6C8-721E-5733-E6F6-EEE17B807DEE}"/>
                  </a:ext>
                </a:extLst>
              </p:cNvPr>
              <p:cNvSpPr>
                <a:spLocks noGrp="1" noRot="1" noChangeAspect="1" noMove="1" noResize="1" noEditPoints="1" noAdjustHandles="1" noChangeArrowheads="1" noChangeShapeType="1" noTextEdit="1"/>
              </p:cNvSpPr>
              <p:nvPr>
                <p:ph idx="1"/>
              </p:nvPr>
            </p:nvSpPr>
            <p:spPr>
              <a:xfrm>
                <a:off x="360854" y="746120"/>
                <a:ext cx="11485848" cy="4712444"/>
              </a:xfrm>
              <a:blipFill>
                <a:blip r:embed="rId2"/>
                <a:stretch>
                  <a:fillRect l="-796" r="-849" b="-259"/>
                </a:stretch>
              </a:blipFill>
            </p:spPr>
            <p:txBody>
              <a:bodyPr/>
              <a:lstStyle/>
              <a:p>
                <a:r>
                  <a:rPr lang="zh-CN" altLang="en-US">
                    <a:noFill/>
                  </a:rPr>
                  <a:t> </a:t>
                </a:r>
              </a:p>
            </p:txBody>
          </p:sp>
        </mc:Fallback>
      </mc:AlternateContent>
      <p:pic>
        <p:nvPicPr>
          <p:cNvPr id="3" name="ca348.jpg" descr="id:2147492308;FounderCES">
            <a:extLst>
              <a:ext uri="{FF2B5EF4-FFF2-40B4-BE49-F238E27FC236}">
                <a16:creationId xmlns:a16="http://schemas.microsoft.com/office/drawing/2014/main" id="{6E9DEC82-085D-89CD-150E-8853E6D6E9F4}"/>
              </a:ext>
            </a:extLst>
          </p:cNvPr>
          <p:cNvPicPr>
            <a:picLocks noChangeAspect="1"/>
          </p:cNvPicPr>
          <p:nvPr/>
        </p:nvPicPr>
        <p:blipFill>
          <a:blip r:embed="rId3"/>
          <a:stretch>
            <a:fillRect/>
          </a:stretch>
        </p:blipFill>
        <p:spPr>
          <a:xfrm>
            <a:off x="4871070" y="4738005"/>
            <a:ext cx="3467809" cy="1441118"/>
          </a:xfrm>
          <a:prstGeom prst="rect">
            <a:avLst/>
          </a:prstGeom>
        </p:spPr>
      </p:pic>
    </p:spTree>
    <p:extLst>
      <p:ext uri="{BB962C8B-B14F-4D97-AF65-F5344CB8AC3E}">
        <p14:creationId xmlns:p14="http://schemas.microsoft.com/office/powerpoint/2010/main" val="2714914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60D88828-FC94-5F80-EB65-D1EF3C4F6363}"/>
                  </a:ext>
                </a:extLst>
              </p:cNvPr>
              <p:cNvSpPr>
                <a:spLocks noGrp="1"/>
              </p:cNvSpPr>
              <p:nvPr>
                <p:ph idx="1"/>
              </p:nvPr>
            </p:nvSpPr>
            <p:spPr>
              <a:xfrm>
                <a:off x="360854" y="746120"/>
                <a:ext cx="11485848" cy="2348335"/>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当电子以水平初速度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射入匀强电场并偏转时，电子在电场中的偏转量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值即可以确定其比荷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60D88828-FC94-5F80-EB65-D1EF3C4F6363}"/>
                  </a:ext>
                </a:extLst>
              </p:cNvPr>
              <p:cNvSpPr>
                <a:spLocks noGrp="1" noRot="1" noChangeAspect="1" noMove="1" noResize="1" noEditPoints="1" noAdjustHandles="1" noChangeArrowheads="1" noChangeShapeType="1" noTextEdit="1"/>
              </p:cNvSpPr>
              <p:nvPr>
                <p:ph idx="1"/>
              </p:nvPr>
            </p:nvSpPr>
            <p:spPr>
              <a:xfrm>
                <a:off x="360854" y="746120"/>
                <a:ext cx="11485848" cy="2348335"/>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27989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806450"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汤姆孙在测量阴极射线比荷的实验中，采用了如图所示的阴极射线管，从阴极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出来的阴极射线经过电场加速后，水平射入长度为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平行板间，接着在荧光屏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中心出现荧光斑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间加上方向向下，电场强度为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的匀强电场，阴极射线将向上偏转；如果在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电场区再加上一方向垂直纸面、磁感应强度大小为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），荧光斑恰好回到荧光屏中心，接着再去掉电场，阴极射线向下偏转，速度偏转角为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675B31A6-51A9-2155-A764-CA6A7277F3A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54" y="891875"/>
            <a:ext cx="837808" cy="370666"/>
          </a:xfrm>
          <a:prstGeom prst="rect">
            <a:avLst/>
          </a:prstGeom>
        </p:spPr>
      </p:pic>
      <p:pic>
        <p:nvPicPr>
          <p:cNvPr id="5" name="sd378.jpg" descr="id:2147492322;FounderCES">
            <a:extLst>
              <a:ext uri="{FF2B5EF4-FFF2-40B4-BE49-F238E27FC236}">
                <a16:creationId xmlns:a16="http://schemas.microsoft.com/office/drawing/2014/main" id="{8DD94DE1-3CA1-4E91-6DB0-18E4B14D972B}"/>
              </a:ext>
            </a:extLst>
          </p:cNvPr>
          <p:cNvPicPr>
            <a:picLocks noChangeAspect="1"/>
          </p:cNvPicPr>
          <p:nvPr/>
        </p:nvPicPr>
        <p:blipFill>
          <a:blip r:embed="rId3"/>
          <a:stretch>
            <a:fillRect/>
          </a:stretch>
        </p:blipFill>
        <p:spPr>
          <a:xfrm>
            <a:off x="4041512" y="4221088"/>
            <a:ext cx="4107387" cy="1678161"/>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4542048-0E2A-BF97-4EEB-1CEFC54145A8}"/>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）说明阴极射线的电性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B3C91F75-2BEC-FE60-1A85-FCFC92F9DB7A}"/>
              </a:ext>
            </a:extLst>
          </p:cNvPr>
          <p:cNvSpPr txBox="1">
            <a:spLocks/>
          </p:cNvSpPr>
          <p:nvPr/>
        </p:nvSpPr>
        <p:spPr bwMode="auto">
          <a:xfrm>
            <a:off x="360854" y="12687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由于阴极射线向上偏转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因此所受电场力方向向上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又由于匀强电场方向向下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电场力的方向与电场方向相反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所以阴极射线带负电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EFB9668A-2F3F-E581-C60F-277B46BCE1E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1466368"/>
            <a:ext cx="722448" cy="296719"/>
          </a:xfrm>
          <a:prstGeom prst="rect">
            <a:avLst/>
          </a:prstGeom>
        </p:spPr>
      </p:pic>
      <p:sp>
        <p:nvSpPr>
          <p:cNvPr id="7" name="文本框 6">
            <a:extLst>
              <a:ext uri="{FF2B5EF4-FFF2-40B4-BE49-F238E27FC236}">
                <a16:creationId xmlns:a16="http://schemas.microsoft.com/office/drawing/2014/main" id="{2AF68763-649B-0A54-D9D3-C924B6424270}"/>
              </a:ext>
            </a:extLst>
          </p:cNvPr>
          <p:cNvSpPr txBox="1"/>
          <p:nvPr/>
        </p:nvSpPr>
        <p:spPr>
          <a:xfrm>
            <a:off x="360854" y="2367464"/>
            <a:ext cx="2134746" cy="579967"/>
          </a:xfrm>
          <a:prstGeom prst="rect">
            <a:avLst/>
          </a:prstGeom>
          <a:noFill/>
        </p:spPr>
        <p:txBody>
          <a:bodyPr wrap="square">
            <a:spAutoFit/>
          </a:bodyPr>
          <a:lstStyle/>
          <a:p>
            <a:pPr indent="715963" algn="just">
              <a:lnSpc>
                <a:spcPct val="150000"/>
              </a:lnSpc>
              <a:tabLst>
                <a:tab pos="6210935" algn="l"/>
              </a:tabLst>
            </a:pPr>
            <a:r>
              <a:rPr lang="zh-CN" altLang="zh-CN" sz="2400" dirty="0">
                <a:solidFill>
                  <a:srgbClr val="000000"/>
                </a:solidFill>
                <a:ea typeface="楷体" panose="02010609060101010101" pitchFamily="49" charset="-122"/>
                <a:cs typeface="Times New Roman" panose="02020603050405020304" pitchFamily="18" charset="0"/>
              </a:rPr>
              <a:t>负电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a:extLst>
              <a:ext uri="{FF2B5EF4-FFF2-40B4-BE49-F238E27FC236}">
                <a16:creationId xmlns:a16="http://schemas.microsoft.com/office/drawing/2014/main" id="{72B48F66-8798-FED3-3948-B988598AD58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2535457"/>
            <a:ext cx="748347" cy="309661"/>
          </a:xfrm>
          <a:prstGeom prst="rect">
            <a:avLst/>
          </a:prstGeom>
        </p:spPr>
      </p:pic>
      <p:sp>
        <p:nvSpPr>
          <p:cNvPr id="9" name="内容占位符 1">
            <a:extLst>
              <a:ext uri="{FF2B5EF4-FFF2-40B4-BE49-F238E27FC236}">
                <a16:creationId xmlns:a16="http://schemas.microsoft.com/office/drawing/2014/main" id="{A02C1143-3EC0-A8A1-D2A1-8FDF85FE1C55}"/>
              </a:ext>
            </a:extLst>
          </p:cNvPr>
          <p:cNvSpPr txBox="1">
            <a:spLocks/>
          </p:cNvSpPr>
          <p:nvPr/>
        </p:nvSpPr>
        <p:spPr bwMode="auto">
          <a:xfrm>
            <a:off x="360807" y="2910329"/>
            <a:ext cx="11485895"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）说明图中磁场的方向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a:extLst>
              <a:ext uri="{FF2B5EF4-FFF2-40B4-BE49-F238E27FC236}">
                <a16:creationId xmlns:a16="http://schemas.microsoft.com/office/drawing/2014/main" id="{36ACFA47-C5C9-00B9-8FCB-752BAE6A5FF6}"/>
              </a:ext>
            </a:extLst>
          </p:cNvPr>
          <p:cNvSpPr txBox="1">
            <a:spLocks/>
          </p:cNvSpPr>
          <p:nvPr/>
        </p:nvSpPr>
        <p:spPr bwMode="auto">
          <a:xfrm>
            <a:off x="513254" y="34290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由于所加磁场使阴极射线受到向下的洛伦兹力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由左手定则可得磁场的方向垂直纸面向里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00BD50E7-741D-3BCE-5476-AA0439EA14B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3207" y="3626608"/>
            <a:ext cx="722448" cy="296719"/>
          </a:xfrm>
          <a:prstGeom prst="rect">
            <a:avLst/>
          </a:prstGeom>
        </p:spPr>
      </p:pic>
      <p:sp>
        <p:nvSpPr>
          <p:cNvPr id="12" name="文本框 11">
            <a:extLst>
              <a:ext uri="{FF2B5EF4-FFF2-40B4-BE49-F238E27FC236}">
                <a16:creationId xmlns:a16="http://schemas.microsoft.com/office/drawing/2014/main" id="{9EF89250-F03E-3FBC-F393-9E2DDB652979}"/>
              </a:ext>
            </a:extLst>
          </p:cNvPr>
          <p:cNvSpPr txBox="1"/>
          <p:nvPr/>
        </p:nvSpPr>
        <p:spPr>
          <a:xfrm>
            <a:off x="513254" y="4527704"/>
            <a:ext cx="3565728" cy="576248"/>
          </a:xfrm>
          <a:prstGeom prst="rect">
            <a:avLst/>
          </a:prstGeom>
          <a:noFill/>
        </p:spPr>
        <p:txBody>
          <a:bodyPr wrap="square">
            <a:spAutoFit/>
          </a:bodyPr>
          <a:lstStyle/>
          <a:p>
            <a:pPr indent="715963" algn="just">
              <a:lnSpc>
                <a:spcPct val="150000"/>
              </a:lnSpc>
              <a:tabLst>
                <a:tab pos="6210935" algn="l"/>
              </a:tabLst>
            </a:pPr>
            <a:r>
              <a:rPr lang="zh-CN" altLang="zh-CN" sz="2400" dirty="0">
                <a:solidFill>
                  <a:srgbClr val="000000"/>
                </a:solidFill>
                <a:ea typeface="楷体" panose="02010609060101010101" pitchFamily="49" charset="-122"/>
                <a:cs typeface="Times New Roman" panose="02020603050405020304" pitchFamily="18" charset="0"/>
              </a:rPr>
              <a:t>垂直纸面向里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a:extLst>
              <a:ext uri="{FF2B5EF4-FFF2-40B4-BE49-F238E27FC236}">
                <a16:creationId xmlns:a16="http://schemas.microsoft.com/office/drawing/2014/main" id="{F82DBF33-CDD0-1B6E-3F35-8770882A231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3254" y="4695697"/>
            <a:ext cx="748347" cy="309661"/>
          </a:xfrm>
          <a:prstGeom prst="rect">
            <a:avLst/>
          </a:prstGeom>
        </p:spPr>
      </p:pic>
      <p:pic>
        <p:nvPicPr>
          <p:cNvPr id="14" name="sd378.jpg" descr="id:2147492322;FounderCES">
            <a:extLst>
              <a:ext uri="{FF2B5EF4-FFF2-40B4-BE49-F238E27FC236}">
                <a16:creationId xmlns:a16="http://schemas.microsoft.com/office/drawing/2014/main" id="{1EBA52A0-06C4-E8FD-86A4-2F20E7457748}"/>
              </a:ext>
            </a:extLst>
          </p:cNvPr>
          <p:cNvPicPr>
            <a:picLocks noChangeAspect="1"/>
          </p:cNvPicPr>
          <p:nvPr/>
        </p:nvPicPr>
        <p:blipFill>
          <a:blip r:embed="rId4"/>
          <a:stretch>
            <a:fillRect/>
          </a:stretch>
        </p:blipFill>
        <p:spPr>
          <a:xfrm>
            <a:off x="4078982" y="4238836"/>
            <a:ext cx="4107387" cy="1678161"/>
          </a:xfrm>
          <a:prstGeom prst="rect">
            <a:avLst/>
          </a:prstGeom>
        </p:spPr>
      </p:pic>
    </p:spTree>
    <p:extLst>
      <p:ext uri="{BB962C8B-B14F-4D97-AF65-F5344CB8AC3E}">
        <p14:creationId xmlns:p14="http://schemas.microsoft.com/office/powerpoint/2010/main" val="2622860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9EB4105-894A-A8BC-74A4-59C079AFF590}"/>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，求出阴极射线的比荷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615E848D-C9D1-034F-016C-771A43140AF5}"/>
                  </a:ext>
                </a:extLst>
              </p:cNvPr>
              <p:cNvSpPr txBox="1">
                <a:spLocks/>
              </p:cNvSpPr>
              <p:nvPr/>
            </p:nvSpPr>
            <p:spPr bwMode="auto">
              <a:xfrm>
                <a:off x="360854" y="1268760"/>
                <a:ext cx="11485848" cy="33691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tabLst>
                    <a:tab pos="715963" algn="l"/>
                    <a:tab pos="5849938"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设阴</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极射线中的粒子带电荷量为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当射线在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间做匀速直线运动时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当射线在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间的磁场中偏转时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粒子运动轨迹如答图所示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615E848D-C9D1-034F-016C-771A43140AF5}"/>
                  </a:ext>
                </a:extLst>
              </p:cNvPr>
              <p:cNvSpPr txBox="1">
                <a:spLocks noRot="1" noChangeAspect="1" noMove="1" noResize="1" noEditPoints="1" noAdjustHandles="1" noChangeArrowheads="1" noChangeShapeType="1" noTextEdit="1"/>
              </p:cNvSpPr>
              <p:nvPr/>
            </p:nvSpPr>
            <p:spPr bwMode="auto">
              <a:xfrm>
                <a:off x="360854" y="1268760"/>
                <a:ext cx="11485848" cy="3369127"/>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574DE91A-AEAF-29E0-83FB-AF3BC36C9DC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1466368"/>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D5BE5313-299D-BC33-6ECD-A12E3F2EF944}"/>
                  </a:ext>
                </a:extLst>
              </p:cNvPr>
              <p:cNvSpPr txBox="1"/>
              <p:nvPr/>
            </p:nvSpPr>
            <p:spPr>
              <a:xfrm>
                <a:off x="513254" y="4581128"/>
                <a:ext cx="3565728" cy="827150"/>
              </a:xfrm>
              <a:prstGeom prst="rect">
                <a:avLst/>
              </a:prstGeom>
              <a:noFill/>
            </p:spPr>
            <p:txBody>
              <a:bodyPr wrap="square">
                <a:spAutoFit/>
              </a:bodyPr>
              <a:lstStyle/>
              <a:p>
                <a:pPr indent="715963" algn="just">
                  <a:lnSpc>
                    <a:spcPct val="150000"/>
                  </a:lnSpc>
                  <a:tabLst>
                    <a:tab pos="5850890" algn="l"/>
                  </a:tabLs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𝐄𝐬𝐢𝐧</m:t>
                        </m:r>
                        <m:r>
                          <a:rPr lang="en-US" altLang="zh-CN" sz="2400" i="1">
                            <a:solidFill>
                              <a:srgbClr val="000000"/>
                            </a:solidFill>
                            <a:latin typeface="Cambria Math" panose="02040503050406030204" pitchFamily="18" charset="0"/>
                            <a:cs typeface="Times New Roman" panose="02020603050405020304" pitchFamily="18" charset="0"/>
                          </a:rPr>
                          <m:t>𝛉</m:t>
                        </m:r>
                      </m:num>
                      <m:den>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𝑩</m:t>
                            </m:r>
                          </m:e>
                          <m:sup>
                            <m:r>
                              <a:rPr lang="en-US" altLang="zh-CN" sz="2400" i="1">
                                <a:solidFill>
                                  <a:srgbClr val="000000"/>
                                </a:solidFill>
                                <a:latin typeface="Cambria Math" panose="02040503050406030204" pitchFamily="18" charset="0"/>
                                <a:cs typeface="Times New Roman" panose="02020603050405020304" pitchFamily="18" charset="0"/>
                              </a:rPr>
                              <m:t>𝟐</m:t>
                            </m:r>
                          </m:sup>
                        </m:sSup>
                        <m:r>
                          <a:rPr lang="en-US" altLang="zh-CN" sz="2400" i="1">
                            <a:solidFill>
                              <a:srgbClr val="000000"/>
                            </a:solidFill>
                            <a:latin typeface="Cambria Math" panose="02040503050406030204" pitchFamily="18" charset="0"/>
                            <a:cs typeface="Times New Roman" panose="02020603050405020304" pitchFamily="18" charset="0"/>
                          </a:rPr>
                          <m:t>𝐋</m:t>
                        </m:r>
                      </m:den>
                    </m:f>
                  </m:oMath>
                </a14:m>
                <a:r>
                  <a:rPr lang="en-US" altLang="zh-CN" sz="2400" dirty="0">
                    <a:solidFill>
                      <a:srgbClr val="000000"/>
                    </a:solidFill>
                    <a:cs typeface="Times New Roman" panose="02020603050405020304" pitchFamily="18" charset="0"/>
                  </a:rPr>
                  <a:t>  </a:t>
                </a:r>
                <a:endParaRPr lang="zh-CN" altLang="zh-CN" sz="1050" dirty="0">
                  <a:solidFill>
                    <a:srgbClr val="000000"/>
                  </a:solidFill>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D5BE5313-299D-BC33-6ECD-A12E3F2EF944}"/>
                  </a:ext>
                </a:extLst>
              </p:cNvPr>
              <p:cNvSpPr txBox="1">
                <a:spLocks noRot="1" noChangeAspect="1" noMove="1" noResize="1" noEditPoints="1" noAdjustHandles="1" noChangeArrowheads="1" noChangeShapeType="1" noTextEdit="1"/>
              </p:cNvSpPr>
              <p:nvPr/>
            </p:nvSpPr>
            <p:spPr>
              <a:xfrm>
                <a:off x="513254" y="4581128"/>
                <a:ext cx="3565728" cy="827150"/>
              </a:xfrm>
              <a:prstGeom prst="rect">
                <a:avLst/>
              </a:prstGeom>
              <a:blipFill>
                <a:blip r:embed="rId4"/>
                <a:stretch>
                  <a:fillRect/>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72BC5931-87C2-1901-4628-F8CEF3D5134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3254" y="4923062"/>
            <a:ext cx="748347" cy="309661"/>
          </a:xfrm>
          <a:prstGeom prst="rect">
            <a:avLst/>
          </a:prstGeom>
        </p:spPr>
      </p:pic>
      <p:pic>
        <p:nvPicPr>
          <p:cNvPr id="7" name="sd378.jpg" descr="id:2147492322;FounderCES">
            <a:extLst>
              <a:ext uri="{FF2B5EF4-FFF2-40B4-BE49-F238E27FC236}">
                <a16:creationId xmlns:a16="http://schemas.microsoft.com/office/drawing/2014/main" id="{AB9D578B-836E-4CB2-CF2E-5E27F83F5225}"/>
              </a:ext>
            </a:extLst>
          </p:cNvPr>
          <p:cNvPicPr>
            <a:picLocks noChangeAspect="1"/>
          </p:cNvPicPr>
          <p:nvPr/>
        </p:nvPicPr>
        <p:blipFill>
          <a:blip r:embed="rId6"/>
          <a:stretch>
            <a:fillRect/>
          </a:stretch>
        </p:blipFill>
        <p:spPr>
          <a:xfrm>
            <a:off x="4078982" y="4238836"/>
            <a:ext cx="4107387" cy="1678161"/>
          </a:xfrm>
          <a:prstGeom prst="rect">
            <a:avLst/>
          </a:prstGeom>
        </p:spPr>
      </p:pic>
    </p:spTree>
    <p:extLst>
      <p:ext uri="{BB962C8B-B14F-4D97-AF65-F5344CB8AC3E}">
        <p14:creationId xmlns:p14="http://schemas.microsoft.com/office/powerpoint/2010/main" val="262874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069901"/>
            <a:ext cx="11485848" cy="4361900"/>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阴极射线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在真空玻璃管内有阴、阳两极，当两极间加一定电压时，玻璃管壁由于受到阴极发出的某种射线的撞击而发出荧光，这种射线称为阴极射线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汤姆孙的探究方法及结论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汤姆孙根据阴极射线在电场和磁场中的偏转情况断定，它的本质是带负电的粒子流，并求出了这种粒子的比荷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）用不同材料的阴极做实验，所得比荷的数值都相同，是氢离子比荷的近两千倍</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）结论：阴极射线粒子带负电，其电荷量的大小与氢离子大致相同，而质量比氢离子小得多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后来，组成阴极射线的粒子被称为电子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电子的发现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8646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汤姆孙的进一步研究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汤姆孙又进一步研究了许多新现象，证实了电子是原子的组成部分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电子电荷量及电荷量子化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）电子电荷量：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年间由密立根通过著名的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油滴实验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精确测定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目前公认的电子电荷量的值为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602176634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）电荷是量子化的，即任何带电体的电荷只能是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的整数倍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）电子的质量：</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10938356</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，质子质量与电子质量的比值为</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sub>
                        </m:sSub>
                      </m:num>
                      <m:den>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𝐞</m:t>
                            </m:r>
                          </m:sub>
                        </m:sSub>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1836</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86467"/>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mc:AlternateContent xmlns:mc="http://schemas.openxmlformats.org/markup-compatibility/2006" xmlns:a14="http://schemas.microsoft.com/office/drawing/2010/main">
        <mc:Choice Requires="a14">
          <p:sp>
            <p:nvSpPr>
              <p:cNvPr id="4" name="内容占位符 1"/>
              <p:cNvSpPr>
                <a:spLocks noGrp="1"/>
              </p:cNvSpPr>
              <p:nvPr>
                <p:ph idx="1"/>
              </p:nvPr>
            </p:nvSpPr>
            <p:spPr>
              <a:xfrm>
                <a:off x="360854" y="1458659"/>
                <a:ext cx="11485848" cy="4600298"/>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汤姆孙的</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西瓜模型</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或</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枣糕模型</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年提出了一种原子模型，他认为原子是一个球体，正电荷弥漫性</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地均匀分布在整个球体内，电子镶嵌其中</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该模型被称为</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西瓜模型</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枣糕模型</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粒子散射实验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粒子源、金箔、显微镜和荧光屏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绝大多数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粒子穿过金箔后，基本上仍沿原来的方向前进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约占</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𝟖𝟎𝟎𝟎</m:t>
                            </m:r>
                          </m:den>
                        </m:f>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发生了大角度的偏转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极少数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粒子偏转的角度大于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，几乎被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撞了回来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a:spLocks noGrp="1" noRot="1" noChangeAspect="1" noMove="1" noResize="1" noEditPoints="1" noAdjustHandles="1" noChangeArrowheads="1" noChangeShapeType="1" noTextEdit="1"/>
              </p:cNvSpPr>
              <p:nvPr>
                <p:ph idx="1"/>
              </p:nvPr>
            </p:nvSpPr>
            <p:spPr>
              <a:xfrm>
                <a:off x="360854" y="1458659"/>
                <a:ext cx="11485848" cy="4600298"/>
              </a:xfrm>
              <a:blipFill>
                <a:blip r:embed="rId3"/>
                <a:stretch>
                  <a:fillRect l="-796" t="-132" r="-849" b="-2119"/>
                </a:stretch>
              </a:blipFill>
            </p:spPr>
            <p:txBody>
              <a:bodyPr/>
              <a:lstStyle/>
              <a:p>
                <a:r>
                  <a:rPr lang="zh-CN" altLang="en-US">
                    <a:noFill/>
                  </a:rPr>
                  <a:t> </a:t>
                </a:r>
              </a:p>
            </p:txBody>
          </p:sp>
        </mc:Fallback>
      </mc:AlternateContent>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原子的核式结构模型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sd377.jpg" descr="id:2147492251;FounderCES">
            <a:extLst>
              <a:ext uri="{FF2B5EF4-FFF2-40B4-BE49-F238E27FC236}">
                <a16:creationId xmlns:a16="http://schemas.microsoft.com/office/drawing/2014/main" id="{F4D4B322-1B4F-5053-0C8E-4D9DC2843BDB}"/>
              </a:ext>
            </a:extLst>
          </p:cNvPr>
          <p:cNvPicPr>
            <a:picLocks noChangeAspect="1"/>
          </p:cNvPicPr>
          <p:nvPr/>
        </p:nvPicPr>
        <p:blipFill>
          <a:blip r:embed="rId4"/>
          <a:stretch>
            <a:fillRect/>
          </a:stretch>
        </p:blipFill>
        <p:spPr>
          <a:xfrm>
            <a:off x="8494086" y="3789040"/>
            <a:ext cx="3354718" cy="1405889"/>
          </a:xfrm>
          <a:prstGeom prst="rect">
            <a:avLst/>
          </a:prstGeom>
        </p:spPr>
      </p:pic>
    </p:spTree>
    <p:extLst>
      <p:ext uri="{BB962C8B-B14F-4D97-AF65-F5344CB8AC3E}">
        <p14:creationId xmlns:p14="http://schemas.microsoft.com/office/powerpoint/2010/main" val="32149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）实验意义：卢瑟福通过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粒子散射实验，否定了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汤姆孙的原子模型，建立了核式结构模型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卢瑟福的核式结构模型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）核式结构模型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年，卢瑟福提出了核式结构模型：在原子中心有一个很小的核，叫原子核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它集中了原子全部的正电荷和几乎全部的质量，电子在核外空间运动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）卢瑟福对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粒子散射实验的解释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粒子穿过原子时，如果离核较远，受到原子核的斥力很小，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粒子就像穿过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一片空地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一样，无遮无挡，运动方向改变很小，又因为原子核很小，所以绝大多数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粒子不发生偏转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445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3A01A7D-6F6E-8086-05B1-671C99F78179}"/>
              </a:ext>
            </a:extLst>
          </p:cNvPr>
          <p:cNvSpPr>
            <a:spLocks noGrp="1"/>
          </p:cNvSpPr>
          <p:nvPr>
            <p:ph idx="1"/>
          </p:nvPr>
        </p:nvSpPr>
        <p:spPr>
          <a:xfrm>
            <a:off x="360854" y="746120"/>
            <a:ext cx="11485848" cy="1684244"/>
          </a:xfrm>
        </p:spPr>
        <p:txBody>
          <a:bodyPr/>
          <a:lstStyle/>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粒子十分接近原子核时，才受到很大的库仑力作用，发生大角度偏转，而这种机会很小，所以只有少数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粒子发生了大角度偏转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粒子正对着原子核射来，偏转角几乎达到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，这种机会极小，如图所示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49a.jpg" descr="id:2147492258;FounderCES">
            <a:extLst>
              <a:ext uri="{FF2B5EF4-FFF2-40B4-BE49-F238E27FC236}">
                <a16:creationId xmlns:a16="http://schemas.microsoft.com/office/drawing/2014/main" id="{FDD1B997-2AFB-D078-44CF-7E9F7533DA8F}"/>
              </a:ext>
            </a:extLst>
          </p:cNvPr>
          <p:cNvPicPr>
            <a:picLocks noChangeAspect="1"/>
          </p:cNvPicPr>
          <p:nvPr/>
        </p:nvPicPr>
        <p:blipFill>
          <a:blip r:embed="rId2"/>
          <a:stretch>
            <a:fillRect/>
          </a:stretch>
        </p:blipFill>
        <p:spPr>
          <a:xfrm>
            <a:off x="4591320" y="2636912"/>
            <a:ext cx="3007771" cy="2365085"/>
          </a:xfrm>
          <a:prstGeom prst="rect">
            <a:avLst/>
          </a:prstGeom>
        </p:spPr>
      </p:pic>
    </p:spTree>
    <p:extLst>
      <p:ext uri="{BB962C8B-B14F-4D97-AF65-F5344CB8AC3E}">
        <p14:creationId xmlns:p14="http://schemas.microsoft.com/office/powerpoint/2010/main" val="2683502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原子核的电荷与尺度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a349.jpg" descr="id:2147492272;FounderCES">
            <a:extLst>
              <a:ext uri="{FF2B5EF4-FFF2-40B4-BE49-F238E27FC236}">
                <a16:creationId xmlns:a16="http://schemas.microsoft.com/office/drawing/2014/main" id="{FE988D53-3571-7286-8380-4785057368D8}"/>
              </a:ext>
            </a:extLst>
          </p:cNvPr>
          <p:cNvPicPr>
            <a:picLocks noChangeAspect="1"/>
          </p:cNvPicPr>
          <p:nvPr/>
        </p:nvPicPr>
        <p:blipFill>
          <a:blip r:embed="rId3"/>
          <a:stretch>
            <a:fillRect/>
          </a:stretch>
        </p:blipFill>
        <p:spPr>
          <a:xfrm>
            <a:off x="3430520" y="1472963"/>
            <a:ext cx="5329371" cy="1956037"/>
          </a:xfrm>
          <a:prstGeom prst="rect">
            <a:avLst/>
          </a:prstGeom>
        </p:spPr>
      </p:pic>
      <p:sp>
        <p:nvSpPr>
          <p:cNvPr id="4" name="内容占位符 1">
            <a:extLst>
              <a:ext uri="{FF2B5EF4-FFF2-40B4-BE49-F238E27FC236}">
                <a16:creationId xmlns:a16="http://schemas.microsoft.com/office/drawing/2014/main" id="{8E75B715-0B78-BF58-E038-EA336EF999AD}"/>
              </a:ext>
            </a:extLst>
          </p:cNvPr>
          <p:cNvSpPr>
            <a:spLocks noGrp="1"/>
          </p:cNvSpPr>
          <p:nvPr>
            <p:ph idx="1"/>
          </p:nvPr>
        </p:nvSpPr>
        <p:spPr>
          <a:xfrm>
            <a:off x="360854" y="4098954"/>
            <a:ext cx="11485848" cy="576248"/>
          </a:xfrm>
          <a:solidFill>
            <a:srgbClr val="E3F2E7"/>
          </a:solidFill>
        </p:spPr>
        <p:txBody>
          <a:bodyPr/>
          <a:lstStyle/>
          <a:p>
            <a:pPr indent="1701800" algn="just" hangingPunct="0">
              <a:lnSpc>
                <a:spcPct val="150000"/>
              </a:lnSpc>
              <a:buNone/>
              <a:tabLst>
                <a:tab pos="5850890" algn="l"/>
              </a:tabLst>
            </a:pPr>
            <a:r>
              <a:rPr lang="zh-CN" altLang="zh-CN" sz="24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原子半径与原子核半径相差十万倍之多</a:t>
            </a:r>
            <a:r>
              <a:rPr lang="zh-CN" altLang="zh-CN" sz="24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因此原子内部是十分</a:t>
            </a:r>
            <a:r>
              <a:rPr lang="en-US" altLang="zh-CN" sz="2400" b="1" spc="-100" dirty="0">
                <a:solidFill>
                  <a:srgbClr val="000000"/>
                </a:solidFill>
                <a:effectLst/>
                <a:latin typeface="仿宋" panose="02010609060101010101" pitchFamily="49" charset="-122"/>
                <a:cs typeface="Times New Roman" panose="02020603050405020304" pitchFamily="18" charset="0"/>
              </a:rPr>
              <a:t>“</a:t>
            </a:r>
            <a:r>
              <a:rPr lang="zh-CN" altLang="zh-CN" sz="24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空旷</a:t>
            </a:r>
            <a:r>
              <a:rPr lang="en-US" altLang="zh-CN" sz="2400" b="1" spc="-100" dirty="0">
                <a:solidFill>
                  <a:srgbClr val="000000"/>
                </a:solidFill>
                <a:effectLst/>
                <a:latin typeface="仿宋" panose="02010609060101010101" pitchFamily="49" charset="-122"/>
                <a:cs typeface="Times New Roman" panose="02020603050405020304" pitchFamily="18" charset="0"/>
              </a:rPr>
              <a:t>”</a:t>
            </a:r>
            <a:r>
              <a:rPr lang="zh-CN" altLang="zh-CN" sz="24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en-US" altLang="zh-CN" sz="2400" b="1" spc="-100" dirty="0">
                <a:solidFill>
                  <a:srgbClr val="000000"/>
                </a:solidFill>
                <a:effectLst/>
                <a:latin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89535;FounderCES">
            <a:extLst>
              <a:ext uri="{FF2B5EF4-FFF2-40B4-BE49-F238E27FC236}">
                <a16:creationId xmlns:a16="http://schemas.microsoft.com/office/drawing/2014/main" id="{E6102653-55BA-41B7-D404-C0F607DC78B6}"/>
              </a:ext>
            </a:extLst>
          </p:cNvPr>
          <p:cNvPicPr>
            <a:picLocks noChangeAspect="1"/>
          </p:cNvPicPr>
          <p:nvPr/>
        </p:nvPicPr>
        <p:blipFill>
          <a:blip r:embed="rId4"/>
          <a:stretch>
            <a:fillRect/>
          </a:stretch>
        </p:blipFill>
        <p:spPr>
          <a:xfrm>
            <a:off x="360854" y="4230214"/>
            <a:ext cx="1722494" cy="339987"/>
          </a:xfrm>
          <a:prstGeom prst="rect">
            <a:avLst/>
          </a:prstGeom>
        </p:spPr>
      </p:pic>
    </p:spTree>
    <p:extLst>
      <p:ext uri="{BB962C8B-B14F-4D97-AF65-F5344CB8AC3E}">
        <p14:creationId xmlns:p14="http://schemas.microsoft.com/office/powerpoint/2010/main" val="263620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576248"/>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对阴极射线本质的认识</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sp>
        <p:nvSpPr>
          <p:cNvPr id="6" name="矩形 5"/>
          <p:cNvSpPr/>
          <p:nvPr/>
        </p:nvSpPr>
        <p:spPr>
          <a:xfrm>
            <a:off x="1128017" y="1447610"/>
            <a:ext cx="10718685" cy="576248"/>
          </a:xfrm>
          <a:prstGeom prst="rect">
            <a:avLst/>
          </a:prstGeom>
        </p:spPr>
        <p:txBody>
          <a:bodyPr wrap="square">
            <a:spAutoFit/>
          </a:bodyPr>
          <a:lstStyle/>
          <a:p>
            <a:pPr algn="just">
              <a:lnSpc>
                <a:spcPct val="150000"/>
              </a:lnSpc>
              <a:spcAft>
                <a:spcPts val="0"/>
              </a:spcAft>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对阴极射线的认识</a:t>
            </a:r>
            <a:endParaRPr lang="zh-CN" altLang="zh-CN" sz="1050" dirty="0">
              <a:solidFill>
                <a:srgbClr val="000000"/>
              </a:solidFill>
              <a:cs typeface="Times New Roman" panose="02020603050405020304" pitchFamily="18" charset="0"/>
            </a:endParaRPr>
          </a:p>
        </p:txBody>
      </p:sp>
      <p:pic>
        <p:nvPicPr>
          <p:cNvPr id="5" name="图片 4">
            <a:extLst>
              <a:ext uri="{FF2B5EF4-FFF2-40B4-BE49-F238E27FC236}">
                <a16:creationId xmlns:a16="http://schemas.microsoft.com/office/drawing/2014/main" id="{2E8A57A5-159D-9282-6F19-9FA6FEBAFEC0}"/>
              </a:ext>
            </a:extLst>
          </p:cNvPr>
          <p:cNvPicPr>
            <a:picLocks noChangeAspect="1"/>
          </p:cNvPicPr>
          <p:nvPr/>
        </p:nvPicPr>
        <p:blipFill>
          <a:blip r:embed="rId3"/>
          <a:stretch>
            <a:fillRect/>
          </a:stretch>
        </p:blipFill>
        <p:spPr>
          <a:xfrm>
            <a:off x="361648" y="1599235"/>
            <a:ext cx="766369" cy="343085"/>
          </a:xfrm>
          <a:prstGeom prst="rect">
            <a:avLst/>
          </a:prstGeom>
        </p:spPr>
      </p:pic>
      <p:graphicFrame>
        <p:nvGraphicFramePr>
          <p:cNvPr id="8" name="表格 7">
            <a:extLst>
              <a:ext uri="{FF2B5EF4-FFF2-40B4-BE49-F238E27FC236}">
                <a16:creationId xmlns:a16="http://schemas.microsoft.com/office/drawing/2014/main" id="{85C51279-8883-7669-92F9-2836B7F10BB3}"/>
              </a:ext>
            </a:extLst>
          </p:cNvPr>
          <p:cNvGraphicFramePr>
            <a:graphicFrameLocks noGrp="1"/>
          </p:cNvGraphicFramePr>
          <p:nvPr>
            <p:extLst>
              <p:ext uri="{D42A27DB-BD31-4B8C-83A1-F6EECF244321}">
                <p14:modId xmlns:p14="http://schemas.microsoft.com/office/powerpoint/2010/main" val="2248846879"/>
              </p:ext>
            </p:extLst>
          </p:nvPr>
        </p:nvGraphicFramePr>
        <p:xfrm>
          <a:off x="360854" y="2855391"/>
          <a:ext cx="11485849" cy="1437705"/>
        </p:xfrm>
        <a:graphic>
          <a:graphicData uri="http://schemas.openxmlformats.org/drawingml/2006/table">
            <a:tbl>
              <a:tblPr firstRow="1" firstCol="1" bandRow="1"/>
              <a:tblGrid>
                <a:gridCol w="2343113">
                  <a:extLst>
                    <a:ext uri="{9D8B030D-6E8A-4147-A177-3AD203B41FA5}">
                      <a16:colId xmlns:a16="http://schemas.microsoft.com/office/drawing/2014/main" val="3445336707"/>
                    </a:ext>
                  </a:extLst>
                </a:gridCol>
                <a:gridCol w="2343113">
                  <a:extLst>
                    <a:ext uri="{9D8B030D-6E8A-4147-A177-3AD203B41FA5}">
                      <a16:colId xmlns:a16="http://schemas.microsoft.com/office/drawing/2014/main" val="1789259099"/>
                    </a:ext>
                  </a:extLst>
                </a:gridCol>
                <a:gridCol w="6799623">
                  <a:extLst>
                    <a:ext uri="{9D8B030D-6E8A-4147-A177-3AD203B41FA5}">
                      <a16:colId xmlns:a16="http://schemas.microsoft.com/office/drawing/2014/main" val="2142811987"/>
                    </a:ext>
                  </a:extLst>
                </a:gridCol>
              </a:tblGrid>
              <a:tr h="0">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两种观点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观点内容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640922689"/>
                  </a:ext>
                </a:extLst>
              </a:tr>
              <a:tr h="0">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电磁波说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赫兹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阴极射线是一种电磁辐射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28702145"/>
                  </a:ext>
                </a:extLst>
              </a:tr>
              <a:tr h="0">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汤姆孙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阴极射线是一种带电粒子流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949381022"/>
                  </a:ext>
                </a:extLst>
              </a:tr>
            </a:tbl>
          </a:graphicData>
        </a:graphic>
      </p:graphicFrame>
    </p:spTree>
    <p:extLst>
      <p:ext uri="{BB962C8B-B14F-4D97-AF65-F5344CB8AC3E}">
        <p14:creationId xmlns:p14="http://schemas.microsoft.com/office/powerpoint/2010/main" val="272270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阴极射线带电性质的判断方法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）方法一：在阴极射线所经区域加上电场，通过打在荧光屏上的亮点的变化和电场的情况确定阴极射线带电性质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）方法二：在阴极射线所经区域加一磁场，根据亮点位置的变化和左手定则以及磁场的情况确定阴极射线带电性质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87938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615</TotalTime>
  <Words>1281</Words>
  <Application>Microsoft Office PowerPoint</Application>
  <PresentationFormat>自定义</PresentationFormat>
  <Paragraphs>67</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615</cp:revision>
  <dcterms:created xsi:type="dcterms:W3CDTF">2020-11-06T05:24:00Z</dcterms:created>
  <dcterms:modified xsi:type="dcterms:W3CDTF">2025-11-03T10:21:47Z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